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tim" charset="1" panose="00000500000000000000"/>
      <p:regular r:id="rId10"/>
    </p:embeddedFont>
    <p:embeddedFont>
      <p:font typeface="Ballpoint" charset="1" panose="00000000000000000000"/>
      <p:regular r:id="rId11"/>
    </p:embeddedFont>
    <p:embeddedFont>
      <p:font typeface="Dekko" charset="1" panose="000005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35.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1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3179887" y="-2087389"/>
            <a:ext cx="11386258" cy="14461778"/>
          </a:xfrm>
          <a:custGeom>
            <a:avLst/>
            <a:gdLst/>
            <a:ahLst/>
            <a:cxnLst/>
            <a:rect r="r" b="b" t="t" l="l"/>
            <a:pathLst>
              <a:path h="14461778" w="11386258">
                <a:moveTo>
                  <a:pt x="0" y="0"/>
                </a:moveTo>
                <a:lnTo>
                  <a:pt x="11386258" y="0"/>
                </a:lnTo>
                <a:lnTo>
                  <a:pt x="11386258" y="14461778"/>
                </a:lnTo>
                <a:lnTo>
                  <a:pt x="0" y="14461778"/>
                </a:lnTo>
                <a:lnTo>
                  <a:pt x="0" y="0"/>
                </a:lnTo>
                <a:close/>
              </a:path>
            </a:pathLst>
          </a:custGeom>
          <a:blipFill>
            <a:blip r:embed="rId3"/>
            <a:stretch>
              <a:fillRect l="0" t="0" r="0" b="0"/>
            </a:stretch>
          </a:blipFill>
        </p:spPr>
      </p:sp>
      <p:sp>
        <p:nvSpPr>
          <p:cNvPr name="TextBox 4" id="4"/>
          <p:cNvSpPr txBox="true"/>
          <p:nvPr/>
        </p:nvSpPr>
        <p:spPr>
          <a:xfrm rot="0">
            <a:off x="5035662" y="2593834"/>
            <a:ext cx="8216677" cy="5013945"/>
          </a:xfrm>
          <a:prstGeom prst="rect">
            <a:avLst/>
          </a:prstGeom>
        </p:spPr>
        <p:txBody>
          <a:bodyPr anchor="t" rtlCol="false" tIns="0" lIns="0" bIns="0" rIns="0">
            <a:spAutoFit/>
          </a:bodyPr>
          <a:lstStyle/>
          <a:p>
            <a:pPr algn="ctr">
              <a:lnSpc>
                <a:spcPts val="12613"/>
              </a:lnSpc>
            </a:pPr>
            <a:r>
              <a:rPr lang="en-US" sz="10599" spc="116">
                <a:solidFill>
                  <a:srgbClr val="000000"/>
                </a:solidFill>
                <a:latin typeface="Ballpoint"/>
              </a:rPr>
              <a:t>Water quality analysis and prediction</a:t>
            </a:r>
          </a:p>
        </p:txBody>
      </p:sp>
      <p:sp>
        <p:nvSpPr>
          <p:cNvPr name="Freeform 5" id="5"/>
          <p:cNvSpPr/>
          <p:nvPr/>
        </p:nvSpPr>
        <p:spPr>
          <a:xfrm flipH="true" flipV="false" rot="1060722">
            <a:off x="304583" y="1362589"/>
            <a:ext cx="4562127" cy="4588963"/>
          </a:xfrm>
          <a:custGeom>
            <a:avLst/>
            <a:gdLst/>
            <a:ahLst/>
            <a:cxnLst/>
            <a:rect r="r" b="b" t="t" l="l"/>
            <a:pathLst>
              <a:path h="4588963" w="4562127">
                <a:moveTo>
                  <a:pt x="4562126" y="0"/>
                </a:moveTo>
                <a:lnTo>
                  <a:pt x="0" y="0"/>
                </a:lnTo>
                <a:lnTo>
                  <a:pt x="0" y="4588963"/>
                </a:lnTo>
                <a:lnTo>
                  <a:pt x="4562126" y="4588963"/>
                </a:lnTo>
                <a:lnTo>
                  <a:pt x="4562126" y="0"/>
                </a:lnTo>
                <a:close/>
              </a:path>
            </a:pathLst>
          </a:custGeom>
          <a:blipFill>
            <a:blip r:embed="rId4"/>
            <a:stretch>
              <a:fillRect l="0" t="0" r="0" b="0"/>
            </a:stretch>
          </a:blipFill>
        </p:spPr>
      </p:sp>
      <p:sp>
        <p:nvSpPr>
          <p:cNvPr name="Freeform 6" id="6"/>
          <p:cNvSpPr/>
          <p:nvPr/>
        </p:nvSpPr>
        <p:spPr>
          <a:xfrm flipH="false" flipV="false" rot="671662">
            <a:off x="1556484" y="2783598"/>
            <a:ext cx="2058324" cy="1968507"/>
          </a:xfrm>
          <a:custGeom>
            <a:avLst/>
            <a:gdLst/>
            <a:ahLst/>
            <a:cxnLst/>
            <a:rect r="r" b="b" t="t" l="l"/>
            <a:pathLst>
              <a:path h="1968507" w="2058324">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98986">
            <a:off x="13066934" y="4998174"/>
            <a:ext cx="4581499" cy="4608449"/>
          </a:xfrm>
          <a:custGeom>
            <a:avLst/>
            <a:gdLst/>
            <a:ahLst/>
            <a:cxnLst/>
            <a:rect r="r" b="b" t="t" l="l"/>
            <a:pathLst>
              <a:path h="4608449" w="4581499">
                <a:moveTo>
                  <a:pt x="4581499" y="0"/>
                </a:moveTo>
                <a:lnTo>
                  <a:pt x="0" y="0"/>
                </a:lnTo>
                <a:lnTo>
                  <a:pt x="0" y="4608448"/>
                </a:lnTo>
                <a:lnTo>
                  <a:pt x="4581499" y="4608448"/>
                </a:lnTo>
                <a:lnTo>
                  <a:pt x="4581499" y="0"/>
                </a:lnTo>
                <a:close/>
              </a:path>
            </a:pathLst>
          </a:custGeom>
          <a:blipFill>
            <a:blip r:embed="rId4"/>
            <a:stretch>
              <a:fillRect l="0" t="0" r="0" b="0"/>
            </a:stretch>
          </a:blipFill>
        </p:spPr>
      </p:sp>
      <p:sp>
        <p:nvSpPr>
          <p:cNvPr name="Freeform 8" id="8"/>
          <p:cNvSpPr/>
          <p:nvPr/>
        </p:nvSpPr>
        <p:spPr>
          <a:xfrm flipH="false" flipV="false" rot="0">
            <a:off x="14344794" y="6449138"/>
            <a:ext cx="2025780" cy="1966848"/>
          </a:xfrm>
          <a:custGeom>
            <a:avLst/>
            <a:gdLst/>
            <a:ahLst/>
            <a:cxnLst/>
            <a:rect r="r" b="b" t="t" l="l"/>
            <a:pathLst>
              <a:path h="1966848" w="2025780">
                <a:moveTo>
                  <a:pt x="0" y="0"/>
                </a:moveTo>
                <a:lnTo>
                  <a:pt x="2025780" y="0"/>
                </a:lnTo>
                <a:lnTo>
                  <a:pt x="2025780" y="1966848"/>
                </a:lnTo>
                <a:lnTo>
                  <a:pt x="0" y="196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3459258">
            <a:off x="13378512" y="1179570"/>
            <a:ext cx="2506725" cy="3905663"/>
          </a:xfrm>
          <a:custGeom>
            <a:avLst/>
            <a:gdLst/>
            <a:ahLst/>
            <a:cxnLst/>
            <a:rect r="r" b="b" t="t" l="l"/>
            <a:pathLst>
              <a:path h="3905663" w="2506725">
                <a:moveTo>
                  <a:pt x="2506725" y="0"/>
                </a:moveTo>
                <a:lnTo>
                  <a:pt x="0" y="0"/>
                </a:lnTo>
                <a:lnTo>
                  <a:pt x="0" y="3905662"/>
                </a:lnTo>
                <a:lnTo>
                  <a:pt x="2506725" y="3905662"/>
                </a:lnTo>
                <a:lnTo>
                  <a:pt x="25067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4245636">
            <a:off x="2579731" y="5973413"/>
            <a:ext cx="1705687" cy="3374560"/>
          </a:xfrm>
          <a:custGeom>
            <a:avLst/>
            <a:gdLst/>
            <a:ahLst/>
            <a:cxnLst/>
            <a:rect r="r" b="b" t="t" l="l"/>
            <a:pathLst>
              <a:path h="3374560" w="1705687">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488334">
            <a:off x="6978835" y="7785187"/>
            <a:ext cx="3788362" cy="737009"/>
          </a:xfrm>
          <a:custGeom>
            <a:avLst/>
            <a:gdLst/>
            <a:ahLst/>
            <a:cxnLst/>
            <a:rect r="r" b="b" t="t" l="l"/>
            <a:pathLst>
              <a:path h="737009" w="3788362">
                <a:moveTo>
                  <a:pt x="0" y="0"/>
                </a:moveTo>
                <a:lnTo>
                  <a:pt x="3788362" y="0"/>
                </a:lnTo>
                <a:lnTo>
                  <a:pt x="3788362" y="737009"/>
                </a:lnTo>
                <a:lnTo>
                  <a:pt x="0" y="7370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1971508" y="-2710729"/>
            <a:ext cx="14344983" cy="18219679"/>
          </a:xfrm>
          <a:custGeom>
            <a:avLst/>
            <a:gdLst/>
            <a:ahLst/>
            <a:cxnLst/>
            <a:rect r="r" b="b" t="t" l="l"/>
            <a:pathLst>
              <a:path h="18219679" w="14344983">
                <a:moveTo>
                  <a:pt x="0" y="0"/>
                </a:moveTo>
                <a:lnTo>
                  <a:pt x="14344984" y="0"/>
                </a:lnTo>
                <a:lnTo>
                  <a:pt x="14344984" y="18219678"/>
                </a:lnTo>
                <a:lnTo>
                  <a:pt x="0" y="18219678"/>
                </a:lnTo>
                <a:lnTo>
                  <a:pt x="0" y="0"/>
                </a:lnTo>
                <a:close/>
              </a:path>
            </a:pathLst>
          </a:custGeom>
          <a:blipFill>
            <a:blip r:embed="rId3"/>
            <a:stretch>
              <a:fillRect l="0" t="0" r="0" b="0"/>
            </a:stretch>
          </a:blipFill>
        </p:spPr>
      </p:sp>
      <p:sp>
        <p:nvSpPr>
          <p:cNvPr name="Freeform 4" id="4"/>
          <p:cNvSpPr/>
          <p:nvPr/>
        </p:nvSpPr>
        <p:spPr>
          <a:xfrm flipH="false" flipV="false" rot="131805">
            <a:off x="3683463" y="6287511"/>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5" id="5"/>
          <p:cNvSpPr/>
          <p:nvPr/>
        </p:nvSpPr>
        <p:spPr>
          <a:xfrm flipH="false" flipV="false" rot="131805">
            <a:off x="3668543"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6" id="6"/>
          <p:cNvSpPr/>
          <p:nvPr/>
        </p:nvSpPr>
        <p:spPr>
          <a:xfrm flipH="false" flipV="false" rot="131805">
            <a:off x="10021337"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7" id="7"/>
          <p:cNvSpPr/>
          <p:nvPr/>
        </p:nvSpPr>
        <p:spPr>
          <a:xfrm flipH="false" flipV="false" rot="0">
            <a:off x="2541580" y="2041889"/>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994156" y="2017418"/>
            <a:ext cx="6299688" cy="2519875"/>
          </a:xfrm>
          <a:custGeom>
            <a:avLst/>
            <a:gdLst/>
            <a:ahLst/>
            <a:cxnLst/>
            <a:rect r="r" b="b" t="t" l="l"/>
            <a:pathLst>
              <a:path h="2519875" w="6299688">
                <a:moveTo>
                  <a:pt x="0" y="0"/>
                </a:moveTo>
                <a:lnTo>
                  <a:pt x="6299688" y="0"/>
                </a:lnTo>
                <a:lnTo>
                  <a:pt x="6299688" y="2519875"/>
                </a:lnTo>
                <a:lnTo>
                  <a:pt x="0" y="251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311545" y="1584689"/>
            <a:ext cx="7664910" cy="2729536"/>
          </a:xfrm>
          <a:prstGeom prst="rect">
            <a:avLst/>
          </a:prstGeom>
        </p:spPr>
        <p:txBody>
          <a:bodyPr anchor="t" rtlCol="false" tIns="0" lIns="0" bIns="0" rIns="0">
            <a:spAutoFit/>
          </a:bodyPr>
          <a:lstStyle/>
          <a:p>
            <a:pPr algn="ctr">
              <a:lnSpc>
                <a:spcPts val="20022"/>
              </a:lnSpc>
              <a:spcBef>
                <a:spcPct val="0"/>
              </a:spcBef>
            </a:pPr>
            <a:r>
              <a:rPr lang="en-US" sz="14301" spc="314">
                <a:solidFill>
                  <a:srgbClr val="000000"/>
                </a:solidFill>
                <a:latin typeface="Ballpoint"/>
              </a:rPr>
              <a:t>Contents</a:t>
            </a:r>
          </a:p>
        </p:txBody>
      </p:sp>
      <p:sp>
        <p:nvSpPr>
          <p:cNvPr name="TextBox 10" id="10"/>
          <p:cNvSpPr txBox="true"/>
          <p:nvPr/>
        </p:nvSpPr>
        <p:spPr>
          <a:xfrm rot="0">
            <a:off x="3931287" y="4407404"/>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1</a:t>
            </a:r>
          </a:p>
        </p:txBody>
      </p:sp>
      <p:sp>
        <p:nvSpPr>
          <p:cNvPr name="TextBox 11" id="11"/>
          <p:cNvSpPr txBox="true"/>
          <p:nvPr/>
        </p:nvSpPr>
        <p:spPr>
          <a:xfrm rot="0">
            <a:off x="3931287" y="6013462"/>
            <a:ext cx="929176" cy="1338348"/>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3</a:t>
            </a:r>
          </a:p>
        </p:txBody>
      </p:sp>
      <p:sp>
        <p:nvSpPr>
          <p:cNvPr name="TextBox 12" id="12"/>
          <p:cNvSpPr txBox="true"/>
          <p:nvPr/>
        </p:nvSpPr>
        <p:spPr>
          <a:xfrm rot="0">
            <a:off x="10299001" y="4364882"/>
            <a:ext cx="929176" cy="1338348"/>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2</a:t>
            </a:r>
          </a:p>
        </p:txBody>
      </p:sp>
      <p:sp>
        <p:nvSpPr>
          <p:cNvPr name="TextBox 13" id="13"/>
          <p:cNvSpPr txBox="true"/>
          <p:nvPr/>
        </p:nvSpPr>
        <p:spPr>
          <a:xfrm rot="0">
            <a:off x="11269661" y="4933543"/>
            <a:ext cx="4988242" cy="579065"/>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PROBLEM STATEMENT</a:t>
            </a:r>
          </a:p>
        </p:txBody>
      </p:sp>
      <p:sp>
        <p:nvSpPr>
          <p:cNvPr name="TextBox 14" id="14"/>
          <p:cNvSpPr txBox="true"/>
          <p:nvPr/>
        </p:nvSpPr>
        <p:spPr>
          <a:xfrm rot="0">
            <a:off x="4878314" y="6511017"/>
            <a:ext cx="4988242" cy="579065"/>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ABSTRACT</a:t>
            </a:r>
          </a:p>
        </p:txBody>
      </p:sp>
      <p:sp>
        <p:nvSpPr>
          <p:cNvPr name="TextBox 15" id="15"/>
          <p:cNvSpPr txBox="true"/>
          <p:nvPr/>
        </p:nvSpPr>
        <p:spPr>
          <a:xfrm rot="0">
            <a:off x="4878314" y="4992659"/>
            <a:ext cx="5078987" cy="579065"/>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TEAM MEMBERS</a:t>
            </a:r>
          </a:p>
        </p:txBody>
      </p:sp>
      <p:sp>
        <p:nvSpPr>
          <p:cNvPr name="Freeform 16" id="16"/>
          <p:cNvSpPr/>
          <p:nvPr/>
        </p:nvSpPr>
        <p:spPr>
          <a:xfrm flipH="false" flipV="false" rot="740594">
            <a:off x="15054852" y="2731486"/>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35761">
            <a:off x="-1144789" y="-8146902"/>
            <a:ext cx="20577577" cy="26135746"/>
          </a:xfrm>
          <a:custGeom>
            <a:avLst/>
            <a:gdLst/>
            <a:ahLst/>
            <a:cxnLst/>
            <a:rect r="r" b="b" t="t" l="l"/>
            <a:pathLst>
              <a:path h="26135746" w="20577577">
                <a:moveTo>
                  <a:pt x="0" y="0"/>
                </a:moveTo>
                <a:lnTo>
                  <a:pt x="20577578" y="0"/>
                </a:lnTo>
                <a:lnTo>
                  <a:pt x="20577578" y="26135746"/>
                </a:lnTo>
                <a:lnTo>
                  <a:pt x="0" y="26135746"/>
                </a:lnTo>
                <a:lnTo>
                  <a:pt x="0" y="0"/>
                </a:lnTo>
                <a:close/>
              </a:path>
            </a:pathLst>
          </a:custGeom>
          <a:blipFill>
            <a:blip r:embed="rId3"/>
            <a:stretch>
              <a:fillRect l="0" t="0" r="0" b="0"/>
            </a:stretch>
          </a:blipFill>
        </p:spPr>
      </p:sp>
      <p:sp>
        <p:nvSpPr>
          <p:cNvPr name="TextBox 4" id="4"/>
          <p:cNvSpPr txBox="true"/>
          <p:nvPr/>
        </p:nvSpPr>
        <p:spPr>
          <a:xfrm rot="0">
            <a:off x="2838483" y="507933"/>
            <a:ext cx="13361782" cy="1681457"/>
          </a:xfrm>
          <a:prstGeom prst="rect">
            <a:avLst/>
          </a:prstGeom>
        </p:spPr>
        <p:txBody>
          <a:bodyPr anchor="t" rtlCol="false" tIns="0" lIns="0" bIns="0" rIns="0">
            <a:spAutoFit/>
          </a:bodyPr>
          <a:lstStyle/>
          <a:p>
            <a:pPr algn="ctr">
              <a:lnSpc>
                <a:spcPts val="12319"/>
              </a:lnSpc>
              <a:spcBef>
                <a:spcPct val="0"/>
              </a:spcBef>
            </a:pPr>
            <a:r>
              <a:rPr lang="en-US" sz="8799" spc="290">
                <a:solidFill>
                  <a:srgbClr val="000000"/>
                </a:solidFill>
                <a:latin typeface="Ballpoint"/>
              </a:rPr>
              <a:t>TEAM</a:t>
            </a:r>
          </a:p>
        </p:txBody>
      </p:sp>
      <p:sp>
        <p:nvSpPr>
          <p:cNvPr name="Freeform 5" id="5"/>
          <p:cNvSpPr/>
          <p:nvPr/>
        </p:nvSpPr>
        <p:spPr>
          <a:xfrm flipH="false" flipV="false" rot="-553936">
            <a:off x="9379771" y="2585451"/>
            <a:ext cx="3174678" cy="3195438"/>
          </a:xfrm>
          <a:custGeom>
            <a:avLst/>
            <a:gdLst/>
            <a:ahLst/>
            <a:cxnLst/>
            <a:rect r="r" b="b" t="t" l="l"/>
            <a:pathLst>
              <a:path h="3195438" w="3174678">
                <a:moveTo>
                  <a:pt x="0" y="0"/>
                </a:moveTo>
                <a:lnTo>
                  <a:pt x="3174678" y="0"/>
                </a:lnTo>
                <a:lnTo>
                  <a:pt x="3174678" y="3195439"/>
                </a:lnTo>
                <a:lnTo>
                  <a:pt x="0" y="3195439"/>
                </a:lnTo>
                <a:lnTo>
                  <a:pt x="0" y="0"/>
                </a:lnTo>
                <a:close/>
              </a:path>
            </a:pathLst>
          </a:custGeom>
          <a:blipFill>
            <a:blip r:embed="rId4"/>
            <a:stretch>
              <a:fillRect l="0" t="0" r="0" b="0"/>
            </a:stretch>
          </a:blipFill>
        </p:spPr>
      </p:sp>
      <p:sp>
        <p:nvSpPr>
          <p:cNvPr name="Freeform 6" id="6"/>
          <p:cNvSpPr/>
          <p:nvPr/>
        </p:nvSpPr>
        <p:spPr>
          <a:xfrm flipH="false" flipV="false" rot="-608087">
            <a:off x="5427830" y="2605866"/>
            <a:ext cx="3174678" cy="3195438"/>
          </a:xfrm>
          <a:custGeom>
            <a:avLst/>
            <a:gdLst/>
            <a:ahLst/>
            <a:cxnLst/>
            <a:rect r="r" b="b" t="t" l="l"/>
            <a:pathLst>
              <a:path h="3195438" w="3174678">
                <a:moveTo>
                  <a:pt x="0" y="0"/>
                </a:moveTo>
                <a:lnTo>
                  <a:pt x="3174679" y="0"/>
                </a:lnTo>
                <a:lnTo>
                  <a:pt x="3174679" y="3195438"/>
                </a:lnTo>
                <a:lnTo>
                  <a:pt x="0" y="3195438"/>
                </a:lnTo>
                <a:lnTo>
                  <a:pt x="0" y="0"/>
                </a:lnTo>
                <a:close/>
              </a:path>
            </a:pathLst>
          </a:custGeom>
          <a:blipFill>
            <a:blip r:embed="rId5"/>
            <a:stretch>
              <a:fillRect l="0" t="0" r="0" b="0"/>
            </a:stretch>
          </a:blipFill>
        </p:spPr>
      </p:sp>
      <p:sp>
        <p:nvSpPr>
          <p:cNvPr name="Freeform 7" id="7"/>
          <p:cNvSpPr/>
          <p:nvPr/>
        </p:nvSpPr>
        <p:spPr>
          <a:xfrm flipH="false" flipV="false" rot="0">
            <a:off x="5805362" y="2189414"/>
            <a:ext cx="7428022" cy="162066"/>
          </a:xfrm>
          <a:custGeom>
            <a:avLst/>
            <a:gdLst/>
            <a:ahLst/>
            <a:cxnLst/>
            <a:rect r="r" b="b" t="t" l="l"/>
            <a:pathLst>
              <a:path h="162066" w="7428022">
                <a:moveTo>
                  <a:pt x="0" y="0"/>
                </a:moveTo>
                <a:lnTo>
                  <a:pt x="7428023" y="0"/>
                </a:lnTo>
                <a:lnTo>
                  <a:pt x="7428023" y="162066"/>
                </a:lnTo>
                <a:lnTo>
                  <a:pt x="0" y="162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58643">
            <a:off x="9759662" y="3805419"/>
            <a:ext cx="2426995" cy="885828"/>
          </a:xfrm>
          <a:prstGeom prst="rect">
            <a:avLst/>
          </a:prstGeom>
        </p:spPr>
        <p:txBody>
          <a:bodyPr anchor="t" rtlCol="false" tIns="0" lIns="0" bIns="0" rIns="0">
            <a:spAutoFit/>
          </a:bodyPr>
          <a:lstStyle/>
          <a:p>
            <a:pPr algn="ctr">
              <a:lnSpc>
                <a:spcPts val="3559"/>
              </a:lnSpc>
            </a:pPr>
            <a:r>
              <a:rPr lang="en-US" sz="2716">
                <a:solidFill>
                  <a:srgbClr val="000000"/>
                </a:solidFill>
                <a:latin typeface="Dekko"/>
              </a:rPr>
              <a:t>YUVANTHI S</a:t>
            </a:r>
          </a:p>
          <a:p>
            <a:pPr algn="ctr">
              <a:lnSpc>
                <a:spcPts val="3559"/>
              </a:lnSpc>
            </a:pPr>
            <a:r>
              <a:rPr lang="en-US" sz="2716">
                <a:solidFill>
                  <a:srgbClr val="000000"/>
                </a:solidFill>
                <a:latin typeface="Dekko"/>
              </a:rPr>
              <a:t>111720102178</a:t>
            </a:r>
          </a:p>
        </p:txBody>
      </p:sp>
      <p:sp>
        <p:nvSpPr>
          <p:cNvPr name="TextBox 9" id="9"/>
          <p:cNvSpPr txBox="true"/>
          <p:nvPr/>
        </p:nvSpPr>
        <p:spPr>
          <a:xfrm rot="4491">
            <a:off x="5805629" y="3705286"/>
            <a:ext cx="2570915" cy="1333432"/>
          </a:xfrm>
          <a:prstGeom prst="rect">
            <a:avLst/>
          </a:prstGeom>
        </p:spPr>
        <p:txBody>
          <a:bodyPr anchor="t" rtlCol="false" tIns="0" lIns="0" bIns="0" rIns="0">
            <a:spAutoFit/>
          </a:bodyPr>
          <a:lstStyle/>
          <a:p>
            <a:pPr algn="ctr">
              <a:lnSpc>
                <a:spcPts val="3559"/>
              </a:lnSpc>
            </a:pPr>
            <a:r>
              <a:rPr lang="en-US" sz="2716">
                <a:solidFill>
                  <a:srgbClr val="000000"/>
                </a:solidFill>
                <a:latin typeface="Dekko"/>
              </a:rPr>
              <a:t>sHREE </a:t>
            </a:r>
          </a:p>
          <a:p>
            <a:pPr algn="ctr">
              <a:lnSpc>
                <a:spcPts val="3559"/>
              </a:lnSpc>
            </a:pPr>
            <a:r>
              <a:rPr lang="en-US" sz="2716">
                <a:solidFill>
                  <a:srgbClr val="000000"/>
                </a:solidFill>
                <a:latin typeface="Dekko"/>
              </a:rPr>
              <a:t>GAAYATHRI V</a:t>
            </a:r>
          </a:p>
          <a:p>
            <a:pPr algn="ctr">
              <a:lnSpc>
                <a:spcPts val="3559"/>
              </a:lnSpc>
            </a:pPr>
            <a:r>
              <a:rPr lang="en-US" sz="2716">
                <a:solidFill>
                  <a:srgbClr val="000000"/>
                </a:solidFill>
                <a:latin typeface="Dekko"/>
              </a:rPr>
              <a:t>111720102146</a:t>
            </a:r>
          </a:p>
        </p:txBody>
      </p:sp>
      <p:sp>
        <p:nvSpPr>
          <p:cNvPr name="Freeform 10" id="10"/>
          <p:cNvSpPr/>
          <p:nvPr/>
        </p:nvSpPr>
        <p:spPr>
          <a:xfrm flipH="false" flipV="false" rot="-553936">
            <a:off x="3584117" y="6189623"/>
            <a:ext cx="3174678" cy="3195438"/>
          </a:xfrm>
          <a:custGeom>
            <a:avLst/>
            <a:gdLst/>
            <a:ahLst/>
            <a:cxnLst/>
            <a:rect r="r" b="b" t="t" l="l"/>
            <a:pathLst>
              <a:path h="3195438" w="3174678">
                <a:moveTo>
                  <a:pt x="0" y="0"/>
                </a:moveTo>
                <a:lnTo>
                  <a:pt x="3174678" y="0"/>
                </a:lnTo>
                <a:lnTo>
                  <a:pt x="3174678" y="3195438"/>
                </a:lnTo>
                <a:lnTo>
                  <a:pt x="0" y="3195438"/>
                </a:lnTo>
                <a:lnTo>
                  <a:pt x="0" y="0"/>
                </a:lnTo>
                <a:close/>
              </a:path>
            </a:pathLst>
          </a:custGeom>
          <a:blipFill>
            <a:blip r:embed="rId8"/>
            <a:stretch>
              <a:fillRect l="0" t="0" r="0" b="0"/>
            </a:stretch>
          </a:blipFill>
          <a:ln cap="sq">
            <a:noFill/>
            <a:miter/>
          </a:ln>
        </p:spPr>
      </p:sp>
      <p:sp>
        <p:nvSpPr>
          <p:cNvPr name="TextBox 11" id="11"/>
          <p:cNvSpPr txBox="true"/>
          <p:nvPr/>
        </p:nvSpPr>
        <p:spPr>
          <a:xfrm rot="58643">
            <a:off x="3954141" y="7344893"/>
            <a:ext cx="2426995" cy="885828"/>
          </a:xfrm>
          <a:prstGeom prst="rect">
            <a:avLst/>
          </a:prstGeom>
        </p:spPr>
        <p:txBody>
          <a:bodyPr anchor="t" rtlCol="false" tIns="0" lIns="0" bIns="0" rIns="0">
            <a:spAutoFit/>
          </a:bodyPr>
          <a:lstStyle/>
          <a:p>
            <a:pPr algn="ctr">
              <a:lnSpc>
                <a:spcPts val="3559"/>
              </a:lnSpc>
            </a:pPr>
            <a:r>
              <a:rPr lang="en-US" sz="2716">
                <a:solidFill>
                  <a:srgbClr val="000000"/>
                </a:solidFill>
                <a:latin typeface="Dekko"/>
              </a:rPr>
              <a:t>VENMATHI J</a:t>
            </a:r>
          </a:p>
          <a:p>
            <a:pPr algn="ctr">
              <a:lnSpc>
                <a:spcPts val="3559"/>
              </a:lnSpc>
            </a:pPr>
            <a:r>
              <a:rPr lang="en-US" sz="2716">
                <a:solidFill>
                  <a:srgbClr val="000000"/>
                </a:solidFill>
                <a:latin typeface="Dekko"/>
              </a:rPr>
              <a:t>111720102171</a:t>
            </a:r>
          </a:p>
        </p:txBody>
      </p:sp>
      <p:sp>
        <p:nvSpPr>
          <p:cNvPr name="Freeform 12" id="12"/>
          <p:cNvSpPr/>
          <p:nvPr/>
        </p:nvSpPr>
        <p:spPr>
          <a:xfrm flipH="false" flipV="false" rot="-608087">
            <a:off x="12450166" y="5980606"/>
            <a:ext cx="3174678" cy="3195438"/>
          </a:xfrm>
          <a:custGeom>
            <a:avLst/>
            <a:gdLst/>
            <a:ahLst/>
            <a:cxnLst/>
            <a:rect r="r" b="b" t="t" l="l"/>
            <a:pathLst>
              <a:path h="3195438" w="3174678">
                <a:moveTo>
                  <a:pt x="0" y="0"/>
                </a:moveTo>
                <a:lnTo>
                  <a:pt x="3174678" y="0"/>
                </a:lnTo>
                <a:lnTo>
                  <a:pt x="3174678" y="3195438"/>
                </a:lnTo>
                <a:lnTo>
                  <a:pt x="0" y="3195438"/>
                </a:lnTo>
                <a:lnTo>
                  <a:pt x="0" y="0"/>
                </a:lnTo>
                <a:close/>
              </a:path>
            </a:pathLst>
          </a:custGeom>
          <a:blipFill>
            <a:blip r:embed="rId5"/>
            <a:stretch>
              <a:fillRect l="0" t="0" r="0" b="0"/>
            </a:stretch>
          </a:blipFill>
        </p:spPr>
      </p:sp>
      <p:sp>
        <p:nvSpPr>
          <p:cNvPr name="TextBox 13" id="13"/>
          <p:cNvSpPr txBox="true"/>
          <p:nvPr/>
        </p:nvSpPr>
        <p:spPr>
          <a:xfrm rot="58643">
            <a:off x="12789720" y="7344893"/>
            <a:ext cx="2426995" cy="885828"/>
          </a:xfrm>
          <a:prstGeom prst="rect">
            <a:avLst/>
          </a:prstGeom>
        </p:spPr>
        <p:txBody>
          <a:bodyPr anchor="t" rtlCol="false" tIns="0" lIns="0" bIns="0" rIns="0">
            <a:spAutoFit/>
          </a:bodyPr>
          <a:lstStyle/>
          <a:p>
            <a:pPr algn="ctr">
              <a:lnSpc>
                <a:spcPts val="3559"/>
              </a:lnSpc>
            </a:pPr>
            <a:r>
              <a:rPr lang="en-US" sz="2716">
                <a:solidFill>
                  <a:srgbClr val="000000"/>
                </a:solidFill>
                <a:latin typeface="Dekko"/>
              </a:rPr>
              <a:t>SHALINI V</a:t>
            </a:r>
          </a:p>
          <a:p>
            <a:pPr algn="ctr">
              <a:lnSpc>
                <a:spcPts val="3559"/>
              </a:lnSpc>
            </a:pPr>
            <a:r>
              <a:rPr lang="en-US" sz="2716">
                <a:solidFill>
                  <a:srgbClr val="000000"/>
                </a:solidFill>
                <a:latin typeface="Dekko"/>
              </a:rPr>
              <a:t>111720102144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114411">
            <a:off x="696085" y="1031577"/>
            <a:ext cx="9498257" cy="13605495"/>
          </a:xfrm>
          <a:custGeom>
            <a:avLst/>
            <a:gdLst/>
            <a:ahLst/>
            <a:cxnLst/>
            <a:rect r="r" b="b" t="t" l="l"/>
            <a:pathLst>
              <a:path h="13605495" w="9498257">
                <a:moveTo>
                  <a:pt x="0" y="0"/>
                </a:moveTo>
                <a:lnTo>
                  <a:pt x="9498256" y="0"/>
                </a:lnTo>
                <a:lnTo>
                  <a:pt x="9498256" y="13605495"/>
                </a:lnTo>
                <a:lnTo>
                  <a:pt x="0" y="13605495"/>
                </a:lnTo>
                <a:lnTo>
                  <a:pt x="0" y="0"/>
                </a:lnTo>
                <a:close/>
              </a:path>
            </a:pathLst>
          </a:custGeom>
          <a:blipFill>
            <a:blip r:embed="rId3"/>
            <a:stretch>
              <a:fillRect l="0" t="0" r="0" b="-8932"/>
            </a:stretch>
          </a:blipFill>
        </p:spPr>
      </p:sp>
      <p:sp>
        <p:nvSpPr>
          <p:cNvPr name="Freeform 4" id="4"/>
          <p:cNvSpPr/>
          <p:nvPr/>
        </p:nvSpPr>
        <p:spPr>
          <a:xfrm flipH="false" flipV="false" rot="-533606">
            <a:off x="11963571" y="8874037"/>
            <a:ext cx="4838553" cy="955614"/>
          </a:xfrm>
          <a:custGeom>
            <a:avLst/>
            <a:gdLst/>
            <a:ahLst/>
            <a:cxnLst/>
            <a:rect r="r" b="b" t="t" l="l"/>
            <a:pathLst>
              <a:path h="955614" w="4838553">
                <a:moveTo>
                  <a:pt x="0" y="0"/>
                </a:moveTo>
                <a:lnTo>
                  <a:pt x="4838553" y="0"/>
                </a:lnTo>
                <a:lnTo>
                  <a:pt x="4838553" y="955614"/>
                </a:lnTo>
                <a:lnTo>
                  <a:pt x="0" y="955614"/>
                </a:lnTo>
                <a:lnTo>
                  <a:pt x="0" y="0"/>
                </a:lnTo>
                <a:close/>
              </a:path>
            </a:pathLst>
          </a:custGeom>
          <a:blipFill>
            <a:blip r:embed="rId4"/>
            <a:stretch>
              <a:fillRect l="0" t="0" r="0" b="0"/>
            </a:stretch>
          </a:blipFill>
        </p:spPr>
      </p:sp>
      <p:grpSp>
        <p:nvGrpSpPr>
          <p:cNvPr name="Group 5" id="5"/>
          <p:cNvGrpSpPr>
            <a:grpSpLocks noChangeAspect="true"/>
          </p:cNvGrpSpPr>
          <p:nvPr/>
        </p:nvGrpSpPr>
        <p:grpSpPr>
          <a:xfrm rot="-439586">
            <a:off x="10787826" y="1179369"/>
            <a:ext cx="5854353" cy="8268182"/>
            <a:chOff x="0" y="0"/>
            <a:chExt cx="3267456" cy="4614672"/>
          </a:xfrm>
        </p:grpSpPr>
        <p:sp>
          <p:nvSpPr>
            <p:cNvPr name="Freeform 6" id="6"/>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5"/>
              <a:stretch>
                <a:fillRect l="-4" t="0" r="-4" b="0"/>
              </a:stretch>
            </a:blipFill>
          </p:spPr>
        </p:sp>
        <p:sp>
          <p:nvSpPr>
            <p:cNvPr name="Freeform 7" id="7"/>
            <p:cNvSpPr/>
            <p:nvPr/>
          </p:nvSpPr>
          <p:spPr>
            <a:xfrm flipH="false" flipV="false" rot="0">
              <a:off x="56770" y="48203"/>
              <a:ext cx="3142190" cy="3592604"/>
            </a:xfrm>
            <a:custGeom>
              <a:avLst/>
              <a:gdLst/>
              <a:ahLst/>
              <a:cxnLst/>
              <a:rect r="r" b="b" t="t" l="l"/>
              <a:pathLst>
                <a:path h="3592604" w="3142190">
                  <a:moveTo>
                    <a:pt x="3142190" y="35325"/>
                  </a:moveTo>
                  <a:lnTo>
                    <a:pt x="3106219" y="3592604"/>
                  </a:lnTo>
                  <a:lnTo>
                    <a:pt x="0" y="3558211"/>
                  </a:lnTo>
                  <a:lnTo>
                    <a:pt x="28183" y="0"/>
                  </a:lnTo>
                  <a:lnTo>
                    <a:pt x="3142190" y="35325"/>
                  </a:lnTo>
                  <a:close/>
                </a:path>
              </a:pathLst>
            </a:custGeom>
            <a:blipFill>
              <a:blip r:embed="rId6"/>
              <a:stretch>
                <a:fillRect l="-7167" t="0" r="-7167" b="0"/>
              </a:stretch>
            </a:blipFill>
          </p:spPr>
        </p:sp>
      </p:grpSp>
      <p:sp>
        <p:nvSpPr>
          <p:cNvPr name="Freeform 8" id="8"/>
          <p:cNvSpPr/>
          <p:nvPr/>
        </p:nvSpPr>
        <p:spPr>
          <a:xfrm flipH="false" flipV="false" rot="-10440318">
            <a:off x="15175589" y="537318"/>
            <a:ext cx="515542" cy="2100354"/>
          </a:xfrm>
          <a:custGeom>
            <a:avLst/>
            <a:gdLst/>
            <a:ahLst/>
            <a:cxnLst/>
            <a:rect r="r" b="b" t="t" l="l"/>
            <a:pathLst>
              <a:path h="2100354" w="515542">
                <a:moveTo>
                  <a:pt x="0" y="0"/>
                </a:moveTo>
                <a:lnTo>
                  <a:pt x="515542" y="0"/>
                </a:lnTo>
                <a:lnTo>
                  <a:pt x="515542" y="2100355"/>
                </a:lnTo>
                <a:lnTo>
                  <a:pt x="0" y="21003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15239958" y="2564487"/>
            <a:ext cx="5247851" cy="2366304"/>
          </a:xfrm>
          <a:custGeom>
            <a:avLst/>
            <a:gdLst/>
            <a:ahLst/>
            <a:cxnLst/>
            <a:rect r="r" b="b" t="t" l="l"/>
            <a:pathLst>
              <a:path h="2366304" w="5247851">
                <a:moveTo>
                  <a:pt x="5247850" y="0"/>
                </a:moveTo>
                <a:lnTo>
                  <a:pt x="0" y="0"/>
                </a:lnTo>
                <a:lnTo>
                  <a:pt x="0" y="2366303"/>
                </a:lnTo>
                <a:lnTo>
                  <a:pt x="5247850" y="2366303"/>
                </a:lnTo>
                <a:lnTo>
                  <a:pt x="52478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325812">
            <a:off x="4719889" y="927920"/>
            <a:ext cx="667579" cy="5321282"/>
          </a:xfrm>
          <a:custGeom>
            <a:avLst/>
            <a:gdLst/>
            <a:ahLst/>
            <a:cxnLst/>
            <a:rect r="r" b="b" t="t" l="l"/>
            <a:pathLst>
              <a:path h="5321282" w="667579">
                <a:moveTo>
                  <a:pt x="0" y="0"/>
                </a:moveTo>
                <a:lnTo>
                  <a:pt x="667579" y="0"/>
                </a:lnTo>
                <a:lnTo>
                  <a:pt x="667579" y="5321282"/>
                </a:lnTo>
                <a:lnTo>
                  <a:pt x="0" y="5321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566994" y="3884436"/>
            <a:ext cx="7577006" cy="6052227"/>
          </a:xfrm>
          <a:prstGeom prst="rect">
            <a:avLst/>
          </a:prstGeom>
        </p:spPr>
        <p:txBody>
          <a:bodyPr anchor="t" rtlCol="false" tIns="0" lIns="0" bIns="0" rIns="0">
            <a:spAutoFit/>
          </a:bodyPr>
          <a:lstStyle/>
          <a:p>
            <a:pPr algn="ctr">
              <a:lnSpc>
                <a:spcPts val="5354"/>
              </a:lnSpc>
            </a:pPr>
            <a:r>
              <a:rPr lang="en-US" sz="3617">
                <a:solidFill>
                  <a:srgbClr val="000000"/>
                </a:solidFill>
                <a:latin typeface="Dekko"/>
              </a:rPr>
              <a:t>Clean and safe water is an indispensable resource that directly impacts various aspects of human life, from drinking and sanitation to agriculture, industrial processes, and aquatic ecosystems. To analyze and build a model to ensure the availability of clean and safe water resources for both humans and environmental preservation.</a:t>
            </a:r>
          </a:p>
        </p:txBody>
      </p:sp>
      <p:sp>
        <p:nvSpPr>
          <p:cNvPr name="TextBox 12" id="12"/>
          <p:cNvSpPr txBox="true"/>
          <p:nvPr/>
        </p:nvSpPr>
        <p:spPr>
          <a:xfrm rot="0">
            <a:off x="1387563" y="1913717"/>
            <a:ext cx="7756437" cy="1442797"/>
          </a:xfrm>
          <a:prstGeom prst="rect">
            <a:avLst/>
          </a:prstGeom>
        </p:spPr>
        <p:txBody>
          <a:bodyPr anchor="t" rtlCol="false" tIns="0" lIns="0" bIns="0" rIns="0">
            <a:spAutoFit/>
          </a:bodyPr>
          <a:lstStyle/>
          <a:p>
            <a:pPr algn="ctr">
              <a:lnSpc>
                <a:spcPts val="10676"/>
              </a:lnSpc>
              <a:spcBef>
                <a:spcPct val="0"/>
              </a:spcBef>
            </a:pPr>
            <a:r>
              <a:rPr lang="en-US" sz="7626">
                <a:solidFill>
                  <a:srgbClr val="000000"/>
                </a:solidFill>
                <a:latin typeface="Ballpoint"/>
              </a:rPr>
              <a:t>Problem Statement</a:t>
            </a:r>
          </a:p>
        </p:txBody>
      </p:sp>
      <p:sp>
        <p:nvSpPr>
          <p:cNvPr name="TextBox 13" id="13"/>
          <p:cNvSpPr txBox="true"/>
          <p:nvPr/>
        </p:nvSpPr>
        <p:spPr>
          <a:xfrm rot="-461096">
            <a:off x="11178375" y="7793201"/>
            <a:ext cx="5983013" cy="1185188"/>
          </a:xfrm>
          <a:prstGeom prst="rect">
            <a:avLst/>
          </a:prstGeom>
        </p:spPr>
        <p:txBody>
          <a:bodyPr anchor="t" rtlCol="false" tIns="0" lIns="0" bIns="0" rIns="0">
            <a:spAutoFit/>
          </a:bodyPr>
          <a:lstStyle/>
          <a:p>
            <a:pPr algn="ctr">
              <a:lnSpc>
                <a:spcPts val="8754"/>
              </a:lnSpc>
              <a:spcBef>
                <a:spcPct val="0"/>
              </a:spcBef>
            </a:pPr>
            <a:r>
              <a:rPr lang="en-US" sz="6253">
                <a:solidFill>
                  <a:srgbClr val="000000"/>
                </a:solidFill>
                <a:latin typeface="Ballpoint"/>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50727" y="-1706540"/>
            <a:ext cx="10786546" cy="13700079"/>
          </a:xfrm>
          <a:custGeom>
            <a:avLst/>
            <a:gdLst/>
            <a:ahLst/>
            <a:cxnLst/>
            <a:rect r="r" b="b" t="t" l="l"/>
            <a:pathLst>
              <a:path h="13700079" w="10786546">
                <a:moveTo>
                  <a:pt x="0" y="0"/>
                </a:moveTo>
                <a:lnTo>
                  <a:pt x="10786546" y="0"/>
                </a:lnTo>
                <a:lnTo>
                  <a:pt x="10786546" y="13700080"/>
                </a:lnTo>
                <a:lnTo>
                  <a:pt x="0" y="13700080"/>
                </a:lnTo>
                <a:lnTo>
                  <a:pt x="0" y="0"/>
                </a:lnTo>
                <a:close/>
              </a:path>
            </a:pathLst>
          </a:custGeom>
          <a:blipFill>
            <a:blip r:embed="rId3"/>
            <a:stretch>
              <a:fillRect l="0" t="0" r="0" b="0"/>
            </a:stretch>
          </a:blipFill>
        </p:spPr>
      </p:sp>
      <p:sp>
        <p:nvSpPr>
          <p:cNvPr name="Freeform 4" id="4"/>
          <p:cNvSpPr/>
          <p:nvPr/>
        </p:nvSpPr>
        <p:spPr>
          <a:xfrm flipH="false" flipV="false" rot="0">
            <a:off x="1501644" y="529928"/>
            <a:ext cx="4121568" cy="4114800"/>
          </a:xfrm>
          <a:custGeom>
            <a:avLst/>
            <a:gdLst/>
            <a:ahLst/>
            <a:cxnLst/>
            <a:rect r="r" b="b" t="t" l="l"/>
            <a:pathLst>
              <a:path h="4114800" w="4121568">
                <a:moveTo>
                  <a:pt x="0" y="0"/>
                </a:moveTo>
                <a:lnTo>
                  <a:pt x="4121567" y="0"/>
                </a:lnTo>
                <a:lnTo>
                  <a:pt x="4121567" y="4114800"/>
                </a:lnTo>
                <a:lnTo>
                  <a:pt x="0" y="4114800"/>
                </a:lnTo>
                <a:lnTo>
                  <a:pt x="0" y="0"/>
                </a:lnTo>
                <a:close/>
              </a:path>
            </a:pathLst>
          </a:custGeom>
          <a:blipFill>
            <a:blip r:embed="rId4"/>
            <a:stretch>
              <a:fillRect l="0" t="0" r="0" b="0"/>
            </a:stretch>
          </a:blipFill>
        </p:spPr>
      </p:sp>
      <p:sp>
        <p:nvSpPr>
          <p:cNvPr name="TextBox 5" id="5"/>
          <p:cNvSpPr txBox="true"/>
          <p:nvPr/>
        </p:nvSpPr>
        <p:spPr>
          <a:xfrm rot="0">
            <a:off x="4767339" y="1093320"/>
            <a:ext cx="8753321" cy="1898404"/>
          </a:xfrm>
          <a:prstGeom prst="rect">
            <a:avLst/>
          </a:prstGeom>
        </p:spPr>
        <p:txBody>
          <a:bodyPr anchor="t" rtlCol="false" tIns="0" lIns="0" bIns="0" rIns="0">
            <a:spAutoFit/>
          </a:bodyPr>
          <a:lstStyle/>
          <a:p>
            <a:pPr algn="ctr">
              <a:lnSpc>
                <a:spcPts val="13914"/>
              </a:lnSpc>
              <a:spcBef>
                <a:spcPct val="0"/>
              </a:spcBef>
            </a:pPr>
            <a:r>
              <a:rPr lang="en-US" sz="9938">
                <a:solidFill>
                  <a:srgbClr val="000000"/>
                </a:solidFill>
                <a:latin typeface="Ballpoint"/>
              </a:rPr>
              <a:t>Abstract</a:t>
            </a:r>
          </a:p>
        </p:txBody>
      </p:sp>
      <p:grpSp>
        <p:nvGrpSpPr>
          <p:cNvPr name="Group 6" id="6"/>
          <p:cNvGrpSpPr/>
          <p:nvPr/>
        </p:nvGrpSpPr>
        <p:grpSpPr>
          <a:xfrm rot="0">
            <a:off x="5623211" y="2991724"/>
            <a:ext cx="7315200" cy="288178"/>
            <a:chOff x="0" y="0"/>
            <a:chExt cx="9753600" cy="384238"/>
          </a:xfrm>
        </p:grpSpPr>
        <p:sp>
          <p:nvSpPr>
            <p:cNvPr name="Freeform 7" id="7"/>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9" id="9"/>
          <p:cNvSpPr txBox="true"/>
          <p:nvPr/>
        </p:nvSpPr>
        <p:spPr>
          <a:xfrm rot="0">
            <a:off x="3817213" y="3372305"/>
            <a:ext cx="10826754" cy="5655786"/>
          </a:xfrm>
          <a:prstGeom prst="rect">
            <a:avLst/>
          </a:prstGeom>
        </p:spPr>
        <p:txBody>
          <a:bodyPr anchor="t" rtlCol="false" tIns="0" lIns="0" bIns="0" rIns="0">
            <a:spAutoFit/>
          </a:bodyPr>
          <a:lstStyle/>
          <a:p>
            <a:pPr algn="just">
              <a:lnSpc>
                <a:spcPts val="4104"/>
              </a:lnSpc>
              <a:spcBef>
                <a:spcPct val="0"/>
              </a:spcBef>
            </a:pPr>
            <a:r>
              <a:rPr lang="en-US" sz="2932">
                <a:solidFill>
                  <a:srgbClr val="000000"/>
                </a:solidFill>
                <a:latin typeface="Dekko"/>
              </a:rPr>
              <a:t>Water, constituting a significant portion of Earth's surface, is vital for life. However, rapid urbanization and industrialization have led to a troubling decline in water quality, resulting in severe health concerns. Traditional water quality assessment methods involving resource-intensive lab tests and analyses are impractical for real-time monitoring. The primary focus of the project is to leverage machine learning techniques in evaluating water quality. Water potability, a numerical metric for assessing water condition, is the central goal. A set of water quality parameters including pH, hardness, solids, chloramines, sulfate, conductivity, organic carbon, trihalomethanes, and turbidity are employed collectively as a feature vector to gauge overall water quality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445901">
            <a:off x="4543609" y="771352"/>
            <a:ext cx="9200782" cy="9173996"/>
          </a:xfrm>
          <a:custGeom>
            <a:avLst/>
            <a:gdLst/>
            <a:ahLst/>
            <a:cxnLst/>
            <a:rect r="r" b="b" t="t" l="l"/>
            <a:pathLst>
              <a:path h="9173996" w="9200782">
                <a:moveTo>
                  <a:pt x="0" y="0"/>
                </a:moveTo>
                <a:lnTo>
                  <a:pt x="9200782" y="0"/>
                </a:lnTo>
                <a:lnTo>
                  <a:pt x="9200782" y="9173996"/>
                </a:lnTo>
                <a:lnTo>
                  <a:pt x="0" y="9173996"/>
                </a:lnTo>
                <a:lnTo>
                  <a:pt x="0" y="0"/>
                </a:lnTo>
                <a:close/>
              </a:path>
            </a:pathLst>
          </a:custGeom>
          <a:blipFill>
            <a:blip r:embed="rId3"/>
            <a:stretch>
              <a:fillRect l="0" t="0" r="0" b="0"/>
            </a:stretch>
          </a:blipFill>
        </p:spPr>
      </p:sp>
      <p:sp>
        <p:nvSpPr>
          <p:cNvPr name="TextBox 4" id="4"/>
          <p:cNvSpPr txBox="true"/>
          <p:nvPr/>
        </p:nvSpPr>
        <p:spPr>
          <a:xfrm rot="171973">
            <a:off x="5577839" y="2920167"/>
            <a:ext cx="7156588" cy="3462223"/>
          </a:xfrm>
          <a:prstGeom prst="rect">
            <a:avLst/>
          </a:prstGeom>
        </p:spPr>
        <p:txBody>
          <a:bodyPr anchor="t" rtlCol="false" tIns="0" lIns="0" bIns="0" rIns="0">
            <a:spAutoFit/>
          </a:bodyPr>
          <a:lstStyle/>
          <a:p>
            <a:pPr algn="ctr">
              <a:lnSpc>
                <a:spcPts val="25468"/>
              </a:lnSpc>
              <a:spcBef>
                <a:spcPct val="0"/>
              </a:spcBef>
            </a:pPr>
            <a:r>
              <a:rPr lang="en-US" sz="18192" spc="418">
                <a:solidFill>
                  <a:srgbClr val="000000"/>
                </a:solidFill>
                <a:latin typeface="Ballpoint"/>
              </a:rPr>
              <a:t>Thanks!</a:t>
            </a:r>
          </a:p>
        </p:txBody>
      </p:sp>
      <p:sp>
        <p:nvSpPr>
          <p:cNvPr name="Freeform 5" id="5"/>
          <p:cNvSpPr/>
          <p:nvPr/>
        </p:nvSpPr>
        <p:spPr>
          <a:xfrm flipH="false" flipV="false" rot="137152">
            <a:off x="3720539" y="6812287"/>
            <a:ext cx="2829761" cy="2686683"/>
          </a:xfrm>
          <a:custGeom>
            <a:avLst/>
            <a:gdLst/>
            <a:ahLst/>
            <a:cxnLst/>
            <a:rect r="r" b="b" t="t" l="l"/>
            <a:pathLst>
              <a:path h="2686683" w="2829761">
                <a:moveTo>
                  <a:pt x="0" y="0"/>
                </a:moveTo>
                <a:lnTo>
                  <a:pt x="2829761" y="0"/>
                </a:lnTo>
                <a:lnTo>
                  <a:pt x="2829761" y="2686682"/>
                </a:lnTo>
                <a:lnTo>
                  <a:pt x="0" y="2686682"/>
                </a:lnTo>
                <a:lnTo>
                  <a:pt x="0" y="0"/>
                </a:lnTo>
                <a:close/>
              </a:path>
            </a:pathLst>
          </a:custGeom>
          <a:blipFill>
            <a:blip r:embed="rId4"/>
            <a:stretch>
              <a:fillRect l="0" t="0" r="0" b="0"/>
            </a:stretch>
          </a:blipFill>
        </p:spPr>
      </p:sp>
      <p:sp>
        <p:nvSpPr>
          <p:cNvPr name="Freeform 6" id="6"/>
          <p:cNvSpPr/>
          <p:nvPr/>
        </p:nvSpPr>
        <p:spPr>
          <a:xfrm flipH="false" flipV="false" rot="671662">
            <a:off x="4402112" y="7257625"/>
            <a:ext cx="1466614" cy="1402617"/>
          </a:xfrm>
          <a:custGeom>
            <a:avLst/>
            <a:gdLst/>
            <a:ahLst/>
            <a:cxnLst/>
            <a:rect r="r" b="b" t="t" l="l"/>
            <a:pathLst>
              <a:path h="1402617" w="1466614">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9331506">
            <a:off x="850899" y="2591255"/>
            <a:ext cx="5634372" cy="2540590"/>
          </a:xfrm>
          <a:custGeom>
            <a:avLst/>
            <a:gdLst/>
            <a:ahLst/>
            <a:cxnLst/>
            <a:rect r="r" b="b" t="t" l="l"/>
            <a:pathLst>
              <a:path h="2540590" w="5634372">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979119" y="3968022"/>
            <a:ext cx="1221857" cy="2061415"/>
          </a:xfrm>
          <a:custGeom>
            <a:avLst/>
            <a:gdLst/>
            <a:ahLst/>
            <a:cxnLst/>
            <a:rect r="r" b="b" t="t" l="l"/>
            <a:pathLst>
              <a:path h="2061415" w="1221857">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299048" y="6029437"/>
            <a:ext cx="964181" cy="1626686"/>
          </a:xfrm>
          <a:custGeom>
            <a:avLst/>
            <a:gdLst/>
            <a:ahLst/>
            <a:cxnLst/>
            <a:rect r="r" b="b" t="t" l="l"/>
            <a:pathLst>
              <a:path h="1626686" w="964181">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DAFtu1rNBuA</dc:identifier>
  <dcterms:modified xsi:type="dcterms:W3CDTF">2011-08-01T06:04:30Z</dcterms:modified>
  <cp:revision>1</cp:revision>
  <dc:title>Brown and Yellow Scrapbook Brainstorm Presentation</dc:title>
</cp:coreProperties>
</file>